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93" r:id="rId3"/>
    <p:sldId id="296" r:id="rId4"/>
    <p:sldId id="282" r:id="rId5"/>
    <p:sldId id="283" r:id="rId6"/>
    <p:sldId id="284" r:id="rId7"/>
    <p:sldId id="285" r:id="rId8"/>
    <p:sldId id="287" r:id="rId9"/>
    <p:sldId id="288" r:id="rId10"/>
    <p:sldId id="259" r:id="rId11"/>
    <p:sldId id="28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FF99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2A9769-5270-4675-9C83-42460E8C43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EC9ABA-7223-4BB4-A338-99FD9B3AA0D3}" type="pres">
      <dgm:prSet presAssocID="{D52A9769-5270-4675-9C83-42460E8C43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</dgm:ptLst>
  <dgm:cxnLst>
    <dgm:cxn modelId="{31285014-9867-446E-9152-F0EE8C1712E7}" type="presOf" srcId="{D52A9769-5270-4675-9C83-42460E8C43BD}" destId="{9EEC9ABA-7223-4BB4-A338-99FD9B3AA0D3}" srcOrd="0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2A9769-5270-4675-9C83-42460E8C43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EC9ABA-7223-4BB4-A338-99FD9B3AA0D3}" type="pres">
      <dgm:prSet presAssocID="{D52A9769-5270-4675-9C83-42460E8C43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</dgm:ptLst>
  <dgm:cxnLst>
    <dgm:cxn modelId="{CCAE58F2-005D-46E5-AE9E-4A68E8D4D1C2}" type="presOf" srcId="{D52A9769-5270-4675-9C83-42460E8C43BD}" destId="{9EEC9ABA-7223-4BB4-A338-99FD9B3AA0D3}" srcOrd="0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90A71-5C01-4458-959F-BA73A2423002}" type="datetimeFigureOut">
              <a:rPr lang="en-US" smtClean="0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D098B-3194-4372-8C7A-8128AFCF7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4" name="Content Placeholder 3" descr="bloc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5720" y="214290"/>
            <a:ext cx="5614998" cy="5715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Sport Development – Schedule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285719" y="1500173"/>
          <a:ext cx="8429683" cy="4571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593"/>
                <a:gridCol w="758003"/>
                <a:gridCol w="936632"/>
                <a:gridCol w="1033781"/>
                <a:gridCol w="924630"/>
                <a:gridCol w="1021780"/>
                <a:gridCol w="936632"/>
                <a:gridCol w="936632"/>
              </a:tblGrid>
              <a:tr h="417775">
                <a:tc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Mon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Tue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Wed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Thurs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Fri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Sat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85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Staff Meetings</a:t>
                      </a:r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 (Bi-weekly) (Afternoons)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89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P.E.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After School Activities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660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School Teams (Training &amp; Competitions)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7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Senior Club/u19 Competitions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3783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Elite Training (excl. Academy) (Monthly)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50593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Elite Competitions (excl. Academy) (Monthly)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71414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6651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85720" y="214290"/>
            <a:ext cx="5572164" cy="571504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Role Responsibilities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7158" y="1000108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School Sport Coordinator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1643050"/>
            <a:ext cx="807249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PE Programme in the school (during school hours) (8am – 2pm)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After-School Sport (Mass Participation) – Mondays &amp; Thursdays (2pm – 4pm)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After-School Sport (Team) – Tuesdays &amp; Wednesdays (2pm – 4pm)</a:t>
            </a:r>
          </a:p>
          <a:p>
            <a:endParaRPr lang="en-US" sz="800" dirty="0" smtClean="0"/>
          </a:p>
          <a:p>
            <a:pPr marL="357188">
              <a:buFont typeface="Wingdings" pitchFamily="2" charset="2"/>
              <a:buChar char="Ø"/>
            </a:pPr>
            <a:r>
              <a:rPr lang="en-US" dirty="0" smtClean="0"/>
              <a:t> Timetabling</a:t>
            </a:r>
          </a:p>
          <a:p>
            <a:pPr marL="357188">
              <a:buFont typeface="Wingdings" pitchFamily="2" charset="2"/>
              <a:buChar char="Ø"/>
            </a:pPr>
            <a:r>
              <a:rPr lang="en-US" dirty="0" smtClean="0"/>
              <a:t>Team Selection</a:t>
            </a:r>
          </a:p>
          <a:p>
            <a:pPr marL="357188">
              <a:buFont typeface="Wingdings" pitchFamily="2" charset="2"/>
              <a:buChar char="Ø"/>
            </a:pPr>
            <a:r>
              <a:rPr lang="en-US" dirty="0" smtClean="0"/>
              <a:t> Team Training</a:t>
            </a:r>
          </a:p>
          <a:p>
            <a:pPr marL="357188">
              <a:buFont typeface="Wingdings" pitchFamily="2" charset="2"/>
              <a:buChar char="Ø"/>
            </a:pPr>
            <a:r>
              <a:rPr lang="en-US" dirty="0" smtClean="0"/>
              <a:t> Team Logistics</a:t>
            </a:r>
          </a:p>
          <a:p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Development Team meetings (Bi-weekly)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8596" y="4631304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Intermediate Programme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8596" y="5131370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Bafokeng Representative Team training &amp; competition (twice a month)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Inter-school competitions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Affiliations with relevant sporting structures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Provincial, national &amp; international participation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Skills transfer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5720" y="214290"/>
            <a:ext cx="6357982" cy="93978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Sport Development – Vision, Mandate  &amp; Objectives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1714488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Vision:</a:t>
            </a:r>
          </a:p>
          <a:p>
            <a:r>
              <a:rPr lang="en-US" dirty="0"/>
              <a:t>Quality sport for all people in the Royal Bafokeng region.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0" y="2648546"/>
            <a:ext cx="850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Mandate:</a:t>
            </a:r>
          </a:p>
          <a:p>
            <a:r>
              <a:rPr lang="en-US" dirty="0"/>
              <a:t>To develop sustainable sporting structures that deliver a Bafokeng community of healthy, active people while maximising their potential.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3929066"/>
            <a:ext cx="85011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Objectives: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Encourage participation of children and adults in sport (PE &amp; after-school/village programmes</a:t>
            </a:r>
            <a:r>
              <a:rPr lang="en-US" dirty="0" smtClean="0"/>
              <a:t>).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Identify and develop sporting talent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Recruit and develop coaching staff.</a:t>
            </a:r>
          </a:p>
        </p:txBody>
      </p:sp>
      <p:pic>
        <p:nvPicPr>
          <p:cNvPr id="9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71414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30824" cy="1143000"/>
          </a:xfrm>
        </p:spPr>
        <p:txBody>
          <a:bodyPr>
            <a:normAutofit/>
          </a:bodyPr>
          <a:lstStyle/>
          <a:p>
            <a:pPr algn="l"/>
            <a:r>
              <a:rPr lang="en-US" sz="3000" b="1" dirty="0" smtClean="0">
                <a:solidFill>
                  <a:srgbClr val="00B050"/>
                </a:solidFill>
              </a:rPr>
              <a:t>RBS Development Policy</a:t>
            </a:r>
            <a:endParaRPr lang="en-US" sz="3000" b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46075" y="1466873"/>
            <a:ext cx="8458200" cy="4770439"/>
          </a:xfrm>
        </p:spPr>
        <p:txBody>
          <a:bodyPr>
            <a:normAutofit/>
          </a:bodyPr>
          <a:lstStyle/>
          <a:p>
            <a:pPr>
              <a:lnSpc>
                <a:spcPct val="117000"/>
              </a:lnSpc>
              <a:buFont typeface="Arial" pitchFamily="-123" charset="0"/>
              <a:buNone/>
            </a:pPr>
            <a:endParaRPr sz="1800" dirty="0" smtClean="0"/>
          </a:p>
          <a:p>
            <a:pPr>
              <a:lnSpc>
                <a:spcPct val="117000"/>
              </a:lnSpc>
            </a:pPr>
            <a:r>
              <a:rPr lang="en-US" sz="1800" spc="150" dirty="0" smtClean="0">
                <a:latin typeface="Calibri (Body)"/>
                <a:cs typeface="Calibri" pitchFamily="34" charset="0"/>
              </a:rPr>
              <a:t>Every child has the opportunity to participate in Physical Education and after school sports within the school environment.</a:t>
            </a:r>
          </a:p>
          <a:p>
            <a:pPr>
              <a:lnSpc>
                <a:spcPct val="117000"/>
              </a:lnSpc>
            </a:pPr>
            <a:endParaRPr lang="en-US" sz="1800" spc="150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17000"/>
              </a:lnSpc>
            </a:pPr>
            <a:r>
              <a:rPr lang="en-US" sz="1800" spc="150" dirty="0" smtClean="0">
                <a:latin typeface="Calibri (Body)"/>
                <a:cs typeface="Calibri" pitchFamily="34" charset="0"/>
              </a:rPr>
              <a:t>Continue to grow the numbers participating in all sports year on year.</a:t>
            </a:r>
          </a:p>
          <a:p>
            <a:pPr>
              <a:lnSpc>
                <a:spcPct val="117000"/>
              </a:lnSpc>
              <a:buNone/>
            </a:pPr>
            <a:endParaRPr lang="en-US" sz="1800" spc="150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17000"/>
              </a:lnSpc>
            </a:pPr>
            <a:r>
              <a:rPr lang="en-US" sz="1800" spc="150" dirty="0" smtClean="0">
                <a:latin typeface="Calibri (Body)"/>
                <a:cs typeface="Calibri" pitchFamily="34" charset="0"/>
              </a:rPr>
              <a:t>Provide a pathway for children to reach their sporting potential, at local, intermediate or elite level.</a:t>
            </a:r>
          </a:p>
          <a:p>
            <a:pPr>
              <a:lnSpc>
                <a:spcPct val="117000"/>
              </a:lnSpc>
              <a:buNone/>
            </a:pPr>
            <a:endParaRPr lang="en-US" sz="1800" spc="150" dirty="0" smtClean="0">
              <a:latin typeface="Arial Black" pitchFamily="34" charset="0"/>
            </a:endParaRPr>
          </a:p>
          <a:p>
            <a:pPr>
              <a:lnSpc>
                <a:spcPct val="117000"/>
              </a:lnSpc>
              <a:buFont typeface="Arial" pitchFamily="-123" charset="0"/>
              <a:buNone/>
            </a:pPr>
            <a:endParaRPr lang="en-US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857356" y="6519446"/>
            <a:ext cx="5357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latin typeface="Calibri" pitchFamily="34" charset="0"/>
                <a:cs typeface="Calibri" pitchFamily="34" charset="0"/>
              </a:rPr>
              <a:t>Quality Management and Delivery at all Levels</a:t>
            </a:r>
            <a:endParaRPr lang="en-US" sz="1600" b="1" i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Blocks - RB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0"/>
            <a:ext cx="1857388" cy="115526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6651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0163" y="1000108"/>
            <a:ext cx="5908117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85720" y="214290"/>
            <a:ext cx="6357982" cy="93978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Target Market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910" y="5143512"/>
            <a:ext cx="2143140" cy="107157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43240" y="3857628"/>
            <a:ext cx="1428760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5720" y="1214422"/>
            <a:ext cx="307183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b="1" dirty="0" smtClean="0"/>
              <a:t>5 Regions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4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/>
              <a:t> 29 Villages (Senior &amp; u19 Teams)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4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/>
              <a:t> 29 Primary Schools (12,000)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4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/>
              <a:t> 9 Middle Schools (4,500)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4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/>
              <a:t> 6 High Schools (4,000)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4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/>
              <a:t> Lebone II School (300)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6651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85720" y="214290"/>
            <a:ext cx="5572164" cy="571504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are we Offering?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910" y="928670"/>
            <a:ext cx="635798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Schools</a:t>
            </a:r>
            <a:r>
              <a:rPr lang="en-US" dirty="0" smtClean="0"/>
              <a:t> – </a:t>
            </a:r>
            <a:r>
              <a:rPr lang="en-US" b="1" dirty="0" smtClean="0"/>
              <a:t>Sam Hodson</a:t>
            </a:r>
            <a:endParaRPr lang="en-US" dirty="0" smtClean="0"/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Physical Education (PE) (Mass)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After-School Sport (Mass)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School Teams(Logistics, Coaching, Selection)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Five Sporting Codes (incl. Basketball)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Transfer of Coaching Skills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Continuous Assessment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380432"/>
            <a:ext cx="550072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Villages/Elite</a:t>
            </a:r>
            <a:r>
              <a:rPr lang="en-US" dirty="0" smtClean="0"/>
              <a:t> – </a:t>
            </a:r>
            <a:r>
              <a:rPr lang="en-US" b="1" dirty="0" smtClean="0"/>
              <a:t>Ezzy Seabelo</a:t>
            </a:r>
            <a:endParaRPr lang="en-US" dirty="0" smtClean="0"/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Structuring of Senior Teams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Affiliations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Transfer of Skills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School Competition (Coordination)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Regional &amp; National Competition</a:t>
            </a:r>
          </a:p>
          <a:p>
            <a:pPr marL="182563">
              <a:buFont typeface="Arial" pitchFamily="34" charset="0"/>
              <a:buChar char="•"/>
            </a:pPr>
            <a:r>
              <a:rPr lang="en-US" dirty="0" smtClean="0"/>
              <a:t> Bafokeng representative teams in six sporting codes (incl. Basketball).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6651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85720" y="214290"/>
            <a:ext cx="5572164" cy="571504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Development Pathway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71670" y="5572140"/>
            <a:ext cx="4786346" cy="7848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Physical Education (Mass)</a:t>
            </a:r>
          </a:p>
          <a:p>
            <a:pPr algn="ctr"/>
            <a:endParaRPr lang="en-US" sz="15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71670" y="3357563"/>
            <a:ext cx="4786346" cy="71558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School Teams (Intermediate) (Codes*)</a:t>
            </a:r>
          </a:p>
          <a:p>
            <a:pPr algn="ctr"/>
            <a:endParaRPr lang="en-US" sz="1050" b="1" dirty="0" smtClean="0"/>
          </a:p>
          <a:p>
            <a:pPr algn="ctr"/>
            <a:r>
              <a:rPr lang="en-US" sz="1500" b="1" dirty="0" smtClean="0"/>
              <a:t>U13, U16, U19.</a:t>
            </a:r>
            <a:endParaRPr lang="en-US" sz="15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71670" y="1714488"/>
            <a:ext cx="4786346" cy="55399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Vodacom/Sasol/Crocodiles/Platinum Athletics/Netball /Karate /(Basketball)</a:t>
            </a:r>
            <a:endParaRPr lang="en-US" sz="15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85984" y="6534835"/>
            <a:ext cx="42148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*Age Groups  may differ per code.</a:t>
            </a:r>
            <a:endParaRPr lang="en-US" sz="15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071670" y="2643182"/>
            <a:ext cx="4786346" cy="3231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Senior &amp; u19 Teams (Village)</a:t>
            </a:r>
            <a:endParaRPr lang="en-US" sz="15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071670" y="1000109"/>
            <a:ext cx="4786346" cy="3231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Platinum Stars/Platinum Leopards</a:t>
            </a:r>
            <a:endParaRPr lang="en-US" sz="15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4282" y="1000108"/>
            <a:ext cx="1428760" cy="309315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Bafokeng </a:t>
            </a:r>
          </a:p>
          <a:p>
            <a:pPr algn="ctr"/>
            <a:endParaRPr lang="en-US" sz="900" b="1" dirty="0" smtClean="0"/>
          </a:p>
          <a:p>
            <a:pPr algn="ctr"/>
            <a:r>
              <a:rPr lang="en-US" sz="1500" b="1" dirty="0" smtClean="0"/>
              <a:t>Representative </a:t>
            </a:r>
          </a:p>
          <a:p>
            <a:pPr algn="ctr"/>
            <a:endParaRPr lang="en-US" sz="900" b="1" dirty="0" smtClean="0"/>
          </a:p>
          <a:p>
            <a:pPr algn="ctr"/>
            <a:r>
              <a:rPr lang="en-US" sz="1500" b="1" dirty="0" smtClean="0"/>
              <a:t>Teams</a:t>
            </a:r>
          </a:p>
          <a:p>
            <a:pPr algn="ctr"/>
            <a:endParaRPr lang="en-US" sz="900" b="1" dirty="0" smtClean="0"/>
          </a:p>
          <a:p>
            <a:pPr algn="ctr"/>
            <a:r>
              <a:rPr lang="en-US" sz="1500" b="1" dirty="0" smtClean="0"/>
              <a:t>(Codes*)</a:t>
            </a:r>
          </a:p>
          <a:p>
            <a:pPr algn="ctr"/>
            <a:endParaRPr lang="en-US" sz="1500" b="1" dirty="0" smtClean="0"/>
          </a:p>
          <a:p>
            <a:pPr algn="ctr"/>
            <a:endParaRPr lang="en-US" sz="1500" b="1" dirty="0" smtClean="0"/>
          </a:p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U19</a:t>
            </a:r>
          </a:p>
          <a:p>
            <a:pPr algn="ctr"/>
            <a:endParaRPr lang="en-US" sz="900" b="1" dirty="0" smtClean="0"/>
          </a:p>
          <a:p>
            <a:pPr algn="ctr"/>
            <a:r>
              <a:rPr lang="en-US" sz="1500" b="1" dirty="0" smtClean="0"/>
              <a:t>U16</a:t>
            </a:r>
          </a:p>
          <a:p>
            <a:pPr algn="ctr"/>
            <a:endParaRPr lang="en-US" sz="900" b="1" dirty="0" smtClean="0"/>
          </a:p>
          <a:p>
            <a:pPr algn="ctr"/>
            <a:r>
              <a:rPr lang="en-US" sz="1500" b="1" dirty="0" smtClean="0"/>
              <a:t>U13</a:t>
            </a:r>
          </a:p>
        </p:txBody>
      </p:sp>
      <p:sp>
        <p:nvSpPr>
          <p:cNvPr id="21" name="Down Arrow 20"/>
          <p:cNvSpPr/>
          <p:nvPr/>
        </p:nvSpPr>
        <p:spPr>
          <a:xfrm flipV="1">
            <a:off x="4429124" y="5214950"/>
            <a:ext cx="214314" cy="357190"/>
          </a:xfrm>
          <a:prstGeom prst="downArrow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6" name="Right Arrow 25"/>
          <p:cNvSpPr/>
          <p:nvPr/>
        </p:nvSpPr>
        <p:spPr>
          <a:xfrm flipH="1">
            <a:off x="1714480" y="3571876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8" name="Right Arrow 27"/>
          <p:cNvSpPr/>
          <p:nvPr/>
        </p:nvSpPr>
        <p:spPr>
          <a:xfrm>
            <a:off x="1714480" y="1071546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1" name="Down Arrow 30"/>
          <p:cNvSpPr/>
          <p:nvPr/>
        </p:nvSpPr>
        <p:spPr>
          <a:xfrm flipV="1">
            <a:off x="4429124" y="4071942"/>
            <a:ext cx="214314" cy="357190"/>
          </a:xfrm>
          <a:prstGeom prst="downArrow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" name="Down Arrow 19"/>
          <p:cNvSpPr/>
          <p:nvPr/>
        </p:nvSpPr>
        <p:spPr>
          <a:xfrm flipV="1">
            <a:off x="4429124" y="1357298"/>
            <a:ext cx="214314" cy="357190"/>
          </a:xfrm>
          <a:prstGeom prst="downArrow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Down Arrow 21"/>
          <p:cNvSpPr/>
          <p:nvPr/>
        </p:nvSpPr>
        <p:spPr>
          <a:xfrm flipV="1">
            <a:off x="4429124" y="2285992"/>
            <a:ext cx="214314" cy="357190"/>
          </a:xfrm>
          <a:prstGeom prst="downArrow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Down Arrow 22"/>
          <p:cNvSpPr/>
          <p:nvPr/>
        </p:nvSpPr>
        <p:spPr>
          <a:xfrm flipV="1">
            <a:off x="4429124" y="3000372"/>
            <a:ext cx="214314" cy="357190"/>
          </a:xfrm>
          <a:prstGeom prst="downArrow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/>
          <p:cNvSpPr txBox="1"/>
          <p:nvPr/>
        </p:nvSpPr>
        <p:spPr>
          <a:xfrm>
            <a:off x="7500958" y="1000108"/>
            <a:ext cx="1428760" cy="309315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Federations</a:t>
            </a:r>
          </a:p>
          <a:p>
            <a:pPr algn="ctr"/>
            <a:r>
              <a:rPr lang="en-US" sz="1500" b="1" dirty="0" smtClean="0"/>
              <a:t>Nat./Provincial</a:t>
            </a:r>
          </a:p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Representative</a:t>
            </a:r>
          </a:p>
          <a:p>
            <a:pPr algn="ctr"/>
            <a:r>
              <a:rPr lang="en-US" sz="1500" b="1" dirty="0" smtClean="0"/>
              <a:t>Teams</a:t>
            </a:r>
          </a:p>
          <a:p>
            <a:pPr algn="ctr"/>
            <a:r>
              <a:rPr lang="en-US" sz="1500" b="1" dirty="0" smtClean="0"/>
              <a:t>(Codes*)</a:t>
            </a:r>
          </a:p>
          <a:p>
            <a:pPr algn="ctr"/>
            <a:endParaRPr lang="en-US" sz="1500" b="1" dirty="0" smtClean="0"/>
          </a:p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U19</a:t>
            </a:r>
          </a:p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U16</a:t>
            </a:r>
          </a:p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U13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71670" y="4429132"/>
            <a:ext cx="4786346" cy="7848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500" b="1" dirty="0" smtClean="0"/>
          </a:p>
          <a:p>
            <a:pPr algn="ctr"/>
            <a:r>
              <a:rPr lang="en-US" sz="1500" b="1" dirty="0" smtClean="0"/>
              <a:t>After School Sports (Mass)</a:t>
            </a:r>
          </a:p>
          <a:p>
            <a:pPr algn="ctr"/>
            <a:endParaRPr lang="en-US" sz="1500" b="1" dirty="0"/>
          </a:p>
        </p:txBody>
      </p:sp>
      <p:sp>
        <p:nvSpPr>
          <p:cNvPr id="33" name="Right Arrow 32"/>
          <p:cNvSpPr/>
          <p:nvPr/>
        </p:nvSpPr>
        <p:spPr>
          <a:xfrm>
            <a:off x="1714480" y="2714620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Right Arrow 33"/>
          <p:cNvSpPr/>
          <p:nvPr/>
        </p:nvSpPr>
        <p:spPr>
          <a:xfrm>
            <a:off x="1714480" y="1857364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5" name="Right Arrow 34"/>
          <p:cNvSpPr/>
          <p:nvPr/>
        </p:nvSpPr>
        <p:spPr>
          <a:xfrm>
            <a:off x="7000892" y="3571876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6" name="Right Arrow 35"/>
          <p:cNvSpPr/>
          <p:nvPr/>
        </p:nvSpPr>
        <p:spPr>
          <a:xfrm flipH="1">
            <a:off x="7072330" y="2714620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Right Arrow 36"/>
          <p:cNvSpPr/>
          <p:nvPr/>
        </p:nvSpPr>
        <p:spPr>
          <a:xfrm flipH="1">
            <a:off x="7072330" y="1857364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8" name="Right Arrow 37"/>
          <p:cNvSpPr/>
          <p:nvPr/>
        </p:nvSpPr>
        <p:spPr>
          <a:xfrm flipH="1">
            <a:off x="7072330" y="1071546"/>
            <a:ext cx="285752" cy="214314"/>
          </a:xfrm>
          <a:prstGeom prst="rightArrow">
            <a:avLst>
              <a:gd name="adj1" fmla="val 25619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1" descr="Blocks - RB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6651"/>
            <a:ext cx="1500198" cy="93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85720" y="214290"/>
            <a:ext cx="6572296" cy="571504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Responsibilities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1928802"/>
            <a:ext cx="1857388" cy="461665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Director: Sport in Schools</a:t>
            </a:r>
          </a:p>
          <a:p>
            <a:pPr algn="ctr"/>
            <a:r>
              <a:rPr lang="en-US" sz="1200" b="1" dirty="0" smtClean="0"/>
              <a:t>Sam Hodson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29388" y="1857364"/>
            <a:ext cx="1928826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Director: Intermediate &amp; Elite Sport</a:t>
            </a:r>
          </a:p>
          <a:p>
            <a:pPr algn="ctr"/>
            <a:r>
              <a:rPr lang="en-US" sz="1200" b="1" dirty="0" smtClean="0"/>
              <a:t>Ezzy Seabelo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57884" y="3782801"/>
            <a:ext cx="2500330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Senior Clubs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Structuring and management ass.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Talent Identification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43306" y="928670"/>
            <a:ext cx="1643074" cy="461665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Managing Director  </a:t>
            </a:r>
            <a:r>
              <a:rPr lang="en-US" sz="1200" b="1" dirty="0" smtClean="0"/>
              <a:t>George Khunou</a:t>
            </a:r>
            <a:endParaRPr lang="en-US" sz="1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643306" y="1857364"/>
            <a:ext cx="1643074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Consult, Evaluate &amp; Report</a:t>
            </a:r>
          </a:p>
          <a:p>
            <a:pPr algn="ctr"/>
            <a:r>
              <a:rPr lang="en-US" sz="1200" b="1" dirty="0" smtClean="0"/>
              <a:t>Ronnie Carroll</a:t>
            </a:r>
            <a:endParaRPr lang="en-US" sz="12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571472" y="2627652"/>
            <a:ext cx="2500330" cy="101566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PE &amp; After-School (Mass)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Curriculum &amp;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Sports Timetable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Staffing</a:t>
            </a:r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5857884" y="4586125"/>
            <a:ext cx="2500330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Inter-Schools, Regional &amp; National</a:t>
            </a:r>
          </a:p>
          <a:p>
            <a:r>
              <a:rPr lang="en-US" sz="1200" b="1" dirty="0" smtClean="0"/>
              <a:t>Competitions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Competition &amp; Venue Scheduling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Admin (refs, league tables, etc)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Provincial &amp; National Competitions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Federation Affiliation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34" y="6072206"/>
            <a:ext cx="8215370" cy="677108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b="1" dirty="0" smtClean="0"/>
          </a:p>
          <a:p>
            <a:pPr algn="ctr"/>
            <a:r>
              <a:rPr lang="en-US" sz="1400" b="1" dirty="0" smtClean="0"/>
              <a:t>Continuous Assessment &amp; Transfer of Skills</a:t>
            </a:r>
          </a:p>
          <a:p>
            <a:pPr algn="ctr"/>
            <a:endParaRPr lang="en-US" sz="120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5857884" y="2627651"/>
            <a:ext cx="2500330" cy="101566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Elite (Bafokeng Representative Teams) (6 codes)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Staffing &amp; Training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Talent Identification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Affiliations and Competitions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1472" y="3770659"/>
            <a:ext cx="2500330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After-School (Mass)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Sports Timetable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Staffing</a:t>
            </a: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1893075" y="5750735"/>
            <a:ext cx="6429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6571867" y="5928933"/>
            <a:ext cx="28575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21" idx="1"/>
            <a:endCxn id="7" idx="0"/>
          </p:cNvCxnSpPr>
          <p:nvPr/>
        </p:nvCxnSpPr>
        <p:spPr>
          <a:xfrm rot="10800000" flipV="1">
            <a:off x="1500166" y="1159502"/>
            <a:ext cx="2143140" cy="76929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1" idx="3"/>
            <a:endCxn id="8" idx="0"/>
          </p:cNvCxnSpPr>
          <p:nvPr/>
        </p:nvCxnSpPr>
        <p:spPr>
          <a:xfrm>
            <a:off x="5286380" y="1159503"/>
            <a:ext cx="2107421" cy="69786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1" idx="2"/>
            <a:endCxn id="23" idx="0"/>
          </p:cNvCxnSpPr>
          <p:nvPr/>
        </p:nvCxnSpPr>
        <p:spPr>
          <a:xfrm rot="5400000">
            <a:off x="4231329" y="1623849"/>
            <a:ext cx="4670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8" idx="1"/>
            <a:endCxn id="23" idx="3"/>
          </p:cNvCxnSpPr>
          <p:nvPr/>
        </p:nvCxnSpPr>
        <p:spPr>
          <a:xfrm rot="10800000">
            <a:off x="5286380" y="2180530"/>
            <a:ext cx="1143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3" idx="1"/>
            <a:endCxn id="7" idx="3"/>
          </p:cNvCxnSpPr>
          <p:nvPr/>
        </p:nvCxnSpPr>
        <p:spPr>
          <a:xfrm rot="10800000">
            <a:off x="2428860" y="2159636"/>
            <a:ext cx="1214446" cy="20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4282" y="12144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24" name="TextBox 23"/>
          <p:cNvSpPr txBox="1"/>
          <p:nvPr/>
        </p:nvSpPr>
        <p:spPr>
          <a:xfrm>
            <a:off x="571472" y="4582736"/>
            <a:ext cx="2500330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School Team Preparation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Coach Selection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Team Selection &amp; Training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Team Logistics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Schools Sports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85720" y="1323997"/>
          <a:ext cx="8529638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2357430"/>
            <a:ext cx="142876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Regional Manager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North Region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2357430"/>
            <a:ext cx="1357322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Regional Manager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North East Region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9058" y="2357430"/>
            <a:ext cx="1357322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Regional Manager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Central Region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2357430"/>
            <a:ext cx="142876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Regional Manager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South East Region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86644" y="2357430"/>
            <a:ext cx="1357322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Regional Manager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Capital Region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43570" y="2857496"/>
            <a:ext cx="1428760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School Sports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Coordinators 9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(Primary Schools 6)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(Middle/High Schools 2)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14546" y="2857496"/>
            <a:ext cx="1357322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School Sports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Coordinators 9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(Primary Schools 5)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(Middle/High Schools 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29058" y="2857496"/>
            <a:ext cx="1357322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School Sports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Coordinators 12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(Primary Schools 5)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Middle/High Schools 4) 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0034" y="2857496"/>
            <a:ext cx="1428760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School Sports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Coordinators 13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(Primary Schools 6)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(Middle/High Schools 5)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86644" y="2857496"/>
            <a:ext cx="1357322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School Sports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Coordinators 14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(Primary Schools 7)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(Middle/High Schools 3)</a:t>
            </a:r>
          </a:p>
        </p:txBody>
      </p:sp>
      <p:pic>
        <p:nvPicPr>
          <p:cNvPr id="52" name="Picture 51" descr="Blocks - RB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72330" y="0"/>
            <a:ext cx="1857388" cy="1155269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1857356" y="6519446"/>
            <a:ext cx="5357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latin typeface="Calibri" pitchFamily="34" charset="0"/>
                <a:cs typeface="Calibri" pitchFamily="34" charset="0"/>
              </a:rPr>
              <a:t>Quality Management and Delivery at all Levels</a:t>
            </a:r>
            <a:endParaRPr lang="en-US" sz="16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034" y="4714884"/>
            <a:ext cx="150019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68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285984" y="4692859"/>
            <a:ext cx="1214446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39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00496" y="4786322"/>
            <a:ext cx="1214446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57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15008" y="4692859"/>
            <a:ext cx="1214446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 49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8082" y="4692859"/>
            <a:ext cx="1214446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54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00034" y="4143380"/>
            <a:ext cx="142876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Boys  3,045/Girls 2,901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 Students 5,946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00034" y="3643314"/>
            <a:ext cx="1428760" cy="369332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Teacher Coaches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11 x 5 = 55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214546" y="3643314"/>
            <a:ext cx="1357322" cy="369332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Teacher-Coaches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6 x5 = 30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929058" y="3643314"/>
            <a:ext cx="1357322" cy="369332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Teacher-Coaches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9 x 5 = 45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643570" y="3643314"/>
            <a:ext cx="1428760" cy="369332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Teacher-Coaches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8 x 5 = 40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86644" y="3643314"/>
            <a:ext cx="1357322" cy="369332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Teacher-Coaches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10 x 5 = 50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1142976" y="5572140"/>
            <a:ext cx="2286016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Staff – 277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5357818" y="5262104"/>
            <a:ext cx="2643206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Primary Schools – 12,017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Middle/High Schools – 8,591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Total Children – 20,608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357554" y="1285860"/>
            <a:ext cx="2286016" cy="43088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Director: Sport in Schools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Sam Hodson</a:t>
            </a:r>
            <a:endParaRPr lang="en-US" sz="11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357554" y="1857364"/>
            <a:ext cx="2286016" cy="2616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 A  to Director: Sports in Schools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5786" y="6110607"/>
            <a:ext cx="757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200" dirty="0" smtClean="0"/>
              <a:t>Note: P.E in all schools and After School Sports in the Capital Region commence in early January 2011. After School sports in all other regions on a phase-in basis throughout 2011.</a:t>
            </a:r>
            <a:endParaRPr lang="en-ZA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214546" y="4143380"/>
            <a:ext cx="1357322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Boys  785/Girls 751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 Students 1536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00496" y="4143381"/>
            <a:ext cx="1214446" cy="5078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Boys  2,130/Girls 2,037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 Students 4,167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43570" y="4143380"/>
            <a:ext cx="142876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Boys  1,706/Girls 1,505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 Students 3,211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86644" y="4071942"/>
            <a:ext cx="142876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Boys  2,968/Girls 2,780</a:t>
            </a:r>
          </a:p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Total  Students 5,748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3" grpId="0" animBg="1"/>
      <p:bldP spid="76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143" grpId="0" animBg="1"/>
      <p:bldP spid="144" grpId="0" animBg="1"/>
      <p:bldP spid="71" grpId="0" animBg="1"/>
      <p:bldP spid="73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6329378" cy="7969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Intermediate &amp; Elite Sports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4582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2" name="Picture 51" descr="Blocks - RB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72330" y="0"/>
            <a:ext cx="1857388" cy="1155269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1785918" y="6519470"/>
            <a:ext cx="5357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latin typeface="Calibri" pitchFamily="34" charset="0"/>
                <a:cs typeface="Calibri" pitchFamily="34" charset="0"/>
              </a:rPr>
              <a:t>Quality Management and Delivery at all Levels</a:t>
            </a:r>
            <a:endParaRPr lang="en-US" sz="16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643174" y="1428736"/>
            <a:ext cx="3071834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Director: Intermediate &amp; Elite Sport</a:t>
            </a:r>
            <a:endParaRPr lang="en-US" sz="1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Ezzy Seabelo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86512" y="4277503"/>
            <a:ext cx="2357454" cy="461665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Senior Clubs</a:t>
            </a:r>
          </a:p>
          <a:p>
            <a:endParaRPr lang="en-US" sz="1200" b="1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3357554" y="4277503"/>
            <a:ext cx="2500330" cy="4616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Schools Regional &amp; National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Competitions (Intermediate)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8596" y="4277503"/>
            <a:ext cx="2500330" cy="4616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Elite (Bafokeng Representative Teams) (6 codes)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0034" y="4777569"/>
            <a:ext cx="250033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 Staffing &amp; Training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Talent Identification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Affiliations and Competitions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Provincial &amp; National Affiliations &amp; Competitions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500430" y="4857760"/>
            <a:ext cx="250033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 Competition &amp; Venue Scheduling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Admin (refs, league tables, etc)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Provincial &amp; National Competitions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Federation Affiliation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57950" y="4774180"/>
            <a:ext cx="22860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 Structuring and management assistance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 Talent Identification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28596" y="2326368"/>
            <a:ext cx="1388888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Staff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8596" y="2683558"/>
            <a:ext cx="27146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 </a:t>
            </a:r>
            <a:r>
              <a:rPr lang="en-US" sz="1200" b="1" dirty="0" smtClean="0"/>
              <a:t>PA</a:t>
            </a:r>
          </a:p>
          <a:p>
            <a:pPr>
              <a:buFont typeface="Arial" pitchFamily="34" charset="0"/>
              <a:buChar char="•"/>
            </a:pPr>
            <a:r>
              <a:rPr lang="en-US" sz="1200" b="1" dirty="0" smtClean="0"/>
              <a:t> 5 Head Coaches (5 sports)</a:t>
            </a:r>
          </a:p>
          <a:p>
            <a:pPr>
              <a:buFont typeface="Arial" pitchFamily="34" charset="0"/>
              <a:buChar char="•"/>
            </a:pPr>
            <a:r>
              <a:rPr lang="en-US" sz="1200" b="1" dirty="0" smtClean="0"/>
              <a:t> 20 Code Coaches (twice a month)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28596" y="3857628"/>
            <a:ext cx="1571636" cy="276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Responsibilities</a:t>
            </a:r>
            <a:endParaRPr lang="en-US" sz="12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286116" y="2326368"/>
            <a:ext cx="2357454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Athletes &amp; Players - Phase 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28992" y="2699089"/>
            <a:ext cx="192882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dirty="0" smtClean="0"/>
              <a:t> </a:t>
            </a:r>
            <a:r>
              <a:rPr lang="en-US" sz="1200" b="1" dirty="0" smtClean="0"/>
              <a:t>Athletics	40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Netball	60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Martial Arts	60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Soccer	60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Rugby	40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00760" y="2699089"/>
            <a:ext cx="192882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dirty="0" smtClean="0"/>
              <a:t> </a:t>
            </a:r>
            <a:r>
              <a:rPr lang="en-US" sz="1200" b="1" dirty="0" smtClean="0"/>
              <a:t>Athletics	60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Netball	80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Martial Arts	110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Soccer	80</a:t>
            </a:r>
          </a:p>
          <a:p>
            <a:pPr>
              <a:buFont typeface="Arial" pitchFamily="34" charset="0"/>
              <a:buChar char="•"/>
              <a:tabLst>
                <a:tab pos="1343025" algn="l"/>
              </a:tabLst>
            </a:pPr>
            <a:r>
              <a:rPr lang="en-US" sz="1200" b="1" dirty="0" smtClean="0"/>
              <a:t> Rugby	66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29322" y="2341899"/>
            <a:ext cx="2357454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Athletes &amp; Players - Phase 2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4124</TotalTime>
  <Words>997</Words>
  <Application>Microsoft Office PowerPoint</Application>
  <PresentationFormat>On-screen Show (4:3)</PresentationFormat>
  <Paragraphs>251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RBS Development Policy</vt:lpstr>
      <vt:lpstr>Slide 4</vt:lpstr>
      <vt:lpstr>Slide 5</vt:lpstr>
      <vt:lpstr>Slide 6</vt:lpstr>
      <vt:lpstr>Slide 7</vt:lpstr>
      <vt:lpstr>Schools Sports</vt:lpstr>
      <vt:lpstr>Intermediate &amp; Elite Sports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Structure – Phase 1</dc:title>
  <dc:creator>Sam</dc:creator>
  <cp:lastModifiedBy>Jean.Slabbert</cp:lastModifiedBy>
  <cp:revision>92</cp:revision>
  <dcterms:created xsi:type="dcterms:W3CDTF">2010-09-13T07:52:34Z</dcterms:created>
  <dcterms:modified xsi:type="dcterms:W3CDTF">2011-02-03T10:27:34Z</dcterms:modified>
</cp:coreProperties>
</file>